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</p:sldIdLst>
  <p:sldSz cy="5143500" cx="9144000"/>
  <p:notesSz cx="6858000" cy="9144000"/>
  <p:embeddedFontLst>
    <p:embeddedFont>
      <p:font typeface="Playfair Display"/>
      <p:regular r:id="rId76"/>
      <p:bold r:id="rId77"/>
      <p:italic r:id="rId78"/>
      <p:boldItalic r:id="rId79"/>
    </p:embeddedFont>
    <p:embeddedFont>
      <p:font typeface="Lato"/>
      <p:regular r:id="rId80"/>
      <p:bold r:id="rId81"/>
      <p:italic r:id="rId82"/>
      <p:boldItalic r:id="rId8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7519141-4A8F-43C8-AB0F-1433FB5AB087}">
  <a:tblStyle styleId="{37519141-4A8F-43C8-AB0F-1433FB5AB08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83" Type="http://schemas.openxmlformats.org/officeDocument/2006/relationships/font" Target="fonts/Lato-boldItalic.fntdata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80" Type="http://schemas.openxmlformats.org/officeDocument/2006/relationships/font" Target="fonts/Lato-regular.fntdata"/><Relationship Id="rId82" Type="http://schemas.openxmlformats.org/officeDocument/2006/relationships/font" Target="fonts/Lato-italic.fntdata"/><Relationship Id="rId81" Type="http://schemas.openxmlformats.org/officeDocument/2006/relationships/font" Target="fonts/La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31" Type="http://schemas.openxmlformats.org/officeDocument/2006/relationships/slide" Target="slides/slide25.xml"/><Relationship Id="rId75" Type="http://schemas.openxmlformats.org/officeDocument/2006/relationships/slide" Target="slides/slide69.xml"/><Relationship Id="rId30" Type="http://schemas.openxmlformats.org/officeDocument/2006/relationships/slide" Target="slides/slide24.xml"/><Relationship Id="rId74" Type="http://schemas.openxmlformats.org/officeDocument/2006/relationships/slide" Target="slides/slide68.xml"/><Relationship Id="rId33" Type="http://schemas.openxmlformats.org/officeDocument/2006/relationships/slide" Target="slides/slide27.xml"/><Relationship Id="rId77" Type="http://schemas.openxmlformats.org/officeDocument/2006/relationships/font" Target="fonts/PlayfairDisplay-bold.fntdata"/><Relationship Id="rId32" Type="http://schemas.openxmlformats.org/officeDocument/2006/relationships/slide" Target="slides/slide26.xml"/><Relationship Id="rId76" Type="http://schemas.openxmlformats.org/officeDocument/2006/relationships/font" Target="fonts/PlayfairDisplay-regular.fntdata"/><Relationship Id="rId35" Type="http://schemas.openxmlformats.org/officeDocument/2006/relationships/slide" Target="slides/slide29.xml"/><Relationship Id="rId79" Type="http://schemas.openxmlformats.org/officeDocument/2006/relationships/font" Target="fonts/PlayfairDisplay-boldItalic.fntdata"/><Relationship Id="rId34" Type="http://schemas.openxmlformats.org/officeDocument/2006/relationships/slide" Target="slides/slide28.xml"/><Relationship Id="rId78" Type="http://schemas.openxmlformats.org/officeDocument/2006/relationships/font" Target="fonts/PlayfairDisplay-italic.fntdata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d40a72a2a5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d40a72a2a5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2. U skupini ima učenika s kojima se drugi učenici ne druže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d8b192c6e5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d8b192c6e5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d40a72a2a5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d40a72a2a5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d40a72a2a5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d40a72a2a5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d8b192c6e5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d8b192c6e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d40a72a2a5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d40a72a2a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d8b192c6e5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d8b192c6e5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d40a72a2a5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d40a72a2a5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d8b192c6e5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d8b192c6e5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d40a72a2a5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d40a72a2a5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d8b192c6e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d8b192c6e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d8b192c6e5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d8b192c6e5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d40a72a2a5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d40a72a2a5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40a72a2a5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d40a72a2a5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d8b192c6e5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d8b192c6e5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d40a72a2a5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d40a72a2a5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d8b192c6e5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d8b192c6e5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d40a72a2a5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d40a72a2a5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d8b192c6e5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d8b192c6e5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d40a72a2a5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d40a72a2a5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d8b192c6e5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d8b192c6e5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f4f319c5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df4f319c5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d40a72a2a5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d40a72a2a5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d40a72a2a5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d40a72a2a5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d8b192c6e5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d8b192c6e5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d40a72a2a5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d40a72a2a5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d8b192c6e5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d8b192c6e5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d40a72a2a5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d40a72a2a5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d8b192c6e5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d8b192c6e5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d40a72a2a5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d40a72a2a5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d8b192c6e5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d8b192c6e5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d40a72a2a5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d40a72a2a5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40a72a2a5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d40a72a2a5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d40a72a2a5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d40a72a2a5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d8b192c6e5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d8b192c6e5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d40a72a2a5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d40a72a2a5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d40a72a2a5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d40a72a2a5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d40a72a2a5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d40a72a2a5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d8b192c6e5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d8b192c6e5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d40a72a2a5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d40a72a2a5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d8b192c6e5_0_38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d8b192c6e5_0_38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d40a72a2a5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d40a72a2a5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d40a72a2a5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d40a72a2a5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d8b192c6e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d8b192c6e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d8b192c6e5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d8b192c6e5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d8b192c6e5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d8b192c6e5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d8b192c6e5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d8b192c6e5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d8b192c6e5_0_38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d8b192c6e5_0_38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d8b192c6e5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d8b192c6e5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d40a72a2a5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d40a72a2a5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d40a72a2a5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d40a72a2a5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d8b192c6e5_0_38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d8b192c6e5_0_38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d40a72a2a5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d40a72a2a5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df4f319c59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df4f319c59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d40a72a2a5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d40a72a2a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df4f319c5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df4f319c5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df4f319c59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df4f319c59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ed560b72e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ed560b72e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df4f319c5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df4f319c5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ed8951306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ed8951306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ed8951306f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ed8951306f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ed8951306f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ed8951306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ed8951306f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ed8951306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ed8951306f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ed8951306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ed8951306f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ed8951306f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d8b192c6e5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d8b192c6e5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hr"/>
              <a:t>Učenici međusobno prijateljuju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d40a72a2a5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d40a72a2a5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d8b192c6e5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d8b192c6e5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2. U skupini ima učenika s kojima se drugi učenici ne druže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6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8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9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5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9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0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6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7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1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1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2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5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3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44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46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4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2584200" y="1082275"/>
            <a:ext cx="3975600" cy="211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hr" sz="2180"/>
              <a:t>REZULTATI SAMOVRJEDNOVANJA</a:t>
            </a:r>
            <a:endParaRPr b="1" sz="218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08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hr" sz="1380"/>
              <a:t>-OSNOVNA ŠKOLA MILAN AMRUŠ-</a:t>
            </a:r>
            <a:endParaRPr b="1" sz="138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480"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311700" y="3091300"/>
            <a:ext cx="85206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 sz="1100"/>
              <a:t>Tim za kvalitetu</a:t>
            </a:r>
            <a:endParaRPr sz="1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 sz="1100"/>
              <a:t>Školska godina 2020./2021.</a:t>
            </a:r>
            <a:endParaRPr sz="1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311700" y="155625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r" sz="2280"/>
              <a:t>RODITELJI UČENIKA U SKUPINAMA</a:t>
            </a:r>
            <a:endParaRPr sz="2280"/>
          </a:p>
        </p:txBody>
      </p:sp>
      <p:pic>
        <p:nvPicPr>
          <p:cNvPr id="113" name="Google Shape;113;p22" title="Grafik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213" y="781725"/>
            <a:ext cx="7723575" cy="4209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title"/>
          </p:nvPr>
        </p:nvSpPr>
        <p:spPr>
          <a:xfrm>
            <a:off x="311700" y="252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r" sz="2420"/>
              <a:t>UČITELJI UČENIKA U SKUPINAMA PSA</a:t>
            </a:r>
            <a:endParaRPr sz="2420"/>
          </a:p>
        </p:txBody>
      </p:sp>
      <p:pic>
        <p:nvPicPr>
          <p:cNvPr id="119" name="Google Shape;119;p23" title="Grafik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000" y="1017725"/>
            <a:ext cx="7670001" cy="397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311700" y="177025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r" sz="2180"/>
              <a:t>RODITELJI UČENIKA U SKUPINAMA PSA</a:t>
            </a:r>
            <a:endParaRPr sz="2180"/>
          </a:p>
        </p:txBody>
      </p:sp>
      <p:pic>
        <p:nvPicPr>
          <p:cNvPr id="125" name="Google Shape;125;p24" title="Grafik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000" y="803125"/>
            <a:ext cx="7670000" cy="4187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type="ctrTitle"/>
          </p:nvPr>
        </p:nvSpPr>
        <p:spPr>
          <a:xfrm>
            <a:off x="3096250" y="1093000"/>
            <a:ext cx="2951400" cy="297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ODNOS UČENIKA I UČITELJA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>
            <a:off x="819150" y="491825"/>
            <a:ext cx="7505700" cy="6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UČITELJI UČENIKA RAZREDNE NASTAVE</a:t>
            </a:r>
            <a:endParaRPr/>
          </a:p>
        </p:txBody>
      </p:sp>
      <p:pic>
        <p:nvPicPr>
          <p:cNvPr id="136" name="Google Shape;136;p26" title="Grafik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950" y="1170125"/>
            <a:ext cx="8420100" cy="371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type="title"/>
          </p:nvPr>
        </p:nvSpPr>
        <p:spPr>
          <a:xfrm>
            <a:off x="311700" y="230625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RODITELJI UČENIKA RAZREDNE NASTAVE</a:t>
            </a:r>
            <a:endParaRPr/>
          </a:p>
        </p:txBody>
      </p:sp>
      <p:pic>
        <p:nvPicPr>
          <p:cNvPr id="142" name="Google Shape;142;p27" title="Grafik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988" y="856725"/>
            <a:ext cx="7820025" cy="413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UČITELJI UČENIKA PREDMETNE NASTAVE</a:t>
            </a:r>
            <a:endParaRPr/>
          </a:p>
        </p:txBody>
      </p:sp>
      <p:pic>
        <p:nvPicPr>
          <p:cNvPr id="148" name="Google Shape;148;p28" title="Grafik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188" y="1017725"/>
            <a:ext cx="8023626" cy="397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/>
          <p:nvPr>
            <p:ph type="title"/>
          </p:nvPr>
        </p:nvSpPr>
        <p:spPr>
          <a:xfrm>
            <a:off x="311700" y="166325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RODITELJI UČENIKA PREDMETNE NASTAVE</a:t>
            </a:r>
            <a:endParaRPr/>
          </a:p>
        </p:txBody>
      </p:sp>
      <p:pic>
        <p:nvPicPr>
          <p:cNvPr id="154" name="Google Shape;154;p29" title="Grafik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550" y="792425"/>
            <a:ext cx="7862898" cy="4198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UČITELJI UČENIKA U SKUPINAMA</a:t>
            </a:r>
            <a:endParaRPr sz="228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0" name="Google Shape;160;p30" title="Grafik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700" y="1017725"/>
            <a:ext cx="7798601" cy="3973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 txBox="1"/>
          <p:nvPr>
            <p:ph type="title"/>
          </p:nvPr>
        </p:nvSpPr>
        <p:spPr>
          <a:xfrm>
            <a:off x="311700" y="166325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RODITELJI UČENIKA U SKUPINAMA</a:t>
            </a:r>
            <a:endParaRPr/>
          </a:p>
        </p:txBody>
      </p:sp>
      <p:pic>
        <p:nvPicPr>
          <p:cNvPr id="166" name="Google Shape;166;p31" title="Grafik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350" y="792425"/>
            <a:ext cx="7659300" cy="4198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203600"/>
            <a:ext cx="8520600" cy="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r" sz="1920"/>
              <a:t>TIJEK SAMOVREDNOVANJA I PRIMIJENJENI UPITNICI</a:t>
            </a:r>
            <a:endParaRPr sz="1920"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hr"/>
              <a:t>Na sastancima Tima za kvalitetu u prvom polugodištu dogovoren način provođenja samovrjednovanja i određivanja prioritetnih područja razvoja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hr"/>
              <a:t>Početkom  drugog polugodišta upitnici sa NCVVO stranice su prenamijenjeni su za primjenu u našoj školi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hr"/>
              <a:t>Sredinom drugog polugodišta upitnici su podijeljeni učiteljima i roditeljima (osigurana anonimnost-koverte, kutije)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hr"/>
              <a:t>Krajem drugog polugodišta prikupljeni su upitnici, napravljena je obrada podataka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hr"/>
              <a:t>Na sastanku Tima za kvalitetu analizirani su dobiveni podaci te su određena prioritetna područja razvoja za 2021.-2023.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hr"/>
              <a:t>Dobiveni rezultati-prezentirani na UV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UČITELJI UČENIKA U SKUPINAMA PSA</a:t>
            </a:r>
            <a:endParaRPr/>
          </a:p>
        </p:txBody>
      </p:sp>
      <p:pic>
        <p:nvPicPr>
          <p:cNvPr id="172" name="Google Shape;172;p32" title="Grafik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413" y="1017725"/>
            <a:ext cx="7777175" cy="397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3"/>
          <p:cNvSpPr txBox="1"/>
          <p:nvPr>
            <p:ph type="title"/>
          </p:nvPr>
        </p:nvSpPr>
        <p:spPr>
          <a:xfrm>
            <a:off x="311700" y="1877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RODITELJI UČENIKA U SKUPINAMA PSA</a:t>
            </a:r>
            <a:endParaRPr/>
          </a:p>
        </p:txBody>
      </p:sp>
      <p:pic>
        <p:nvPicPr>
          <p:cNvPr id="178" name="Google Shape;178;p33" title="Grafik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938" y="813850"/>
            <a:ext cx="7552124" cy="417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 txBox="1"/>
          <p:nvPr>
            <p:ph type="ctrTitle"/>
          </p:nvPr>
        </p:nvSpPr>
        <p:spPr>
          <a:xfrm>
            <a:off x="3096250" y="1093000"/>
            <a:ext cx="2951400" cy="297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POUČAVANJE I UČENJE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UČITELJI UČENIKA RAZREDNE NASTAVE</a:t>
            </a:r>
            <a:endParaRPr/>
          </a:p>
        </p:txBody>
      </p:sp>
      <p:pic>
        <p:nvPicPr>
          <p:cNvPr id="189" name="Google Shape;189;p35" title="Grafik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013" y="1170125"/>
            <a:ext cx="8379985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RODITELJI UČENIKA RAZREDNE NASTAVE</a:t>
            </a:r>
            <a:endParaRPr/>
          </a:p>
        </p:txBody>
      </p:sp>
      <p:pic>
        <p:nvPicPr>
          <p:cNvPr id="195" name="Google Shape;195;p36" title="Grafik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2025" y="1017450"/>
            <a:ext cx="7219951" cy="397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UČITELJI UČENIKA PREDMETNE NASTAVE</a:t>
            </a:r>
            <a:endParaRPr/>
          </a:p>
        </p:txBody>
      </p:sp>
      <p:pic>
        <p:nvPicPr>
          <p:cNvPr id="201" name="Google Shape;201;p37" title="Grafik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175" y="1017725"/>
            <a:ext cx="8173650" cy="397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8"/>
          <p:cNvSpPr txBox="1"/>
          <p:nvPr>
            <p:ph type="title"/>
          </p:nvPr>
        </p:nvSpPr>
        <p:spPr>
          <a:xfrm>
            <a:off x="311700" y="2627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RODITELJI UČENIKA PREDMETNE NASTAVE</a:t>
            </a:r>
            <a:endParaRPr/>
          </a:p>
        </p:txBody>
      </p:sp>
      <p:pic>
        <p:nvPicPr>
          <p:cNvPr id="207" name="Google Shape;207;p38" title="Grafik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063" y="888850"/>
            <a:ext cx="7787877" cy="410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UČITELJI UČENIKA U SKUPINAMA</a:t>
            </a:r>
            <a:endParaRPr sz="228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3" name="Google Shape;213;p39" title="Grafik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138" y="1017725"/>
            <a:ext cx="7755727" cy="3973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0"/>
          <p:cNvSpPr txBox="1"/>
          <p:nvPr>
            <p:ph type="title"/>
          </p:nvPr>
        </p:nvSpPr>
        <p:spPr>
          <a:xfrm>
            <a:off x="311700" y="16630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RODITELJI UČENIKA U SKUPINAMA</a:t>
            </a:r>
            <a:endParaRPr/>
          </a:p>
        </p:txBody>
      </p:sp>
      <p:pic>
        <p:nvPicPr>
          <p:cNvPr id="219" name="Google Shape;219;p40" title="Grafik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988" y="792400"/>
            <a:ext cx="7820025" cy="419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UČITELJI UČENIKA U SKUPINAMA PSA</a:t>
            </a:r>
            <a:endParaRPr/>
          </a:p>
        </p:txBody>
      </p:sp>
      <p:pic>
        <p:nvPicPr>
          <p:cNvPr id="225" name="Google Shape;225;p41" title="Grafik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275" y="1017725"/>
            <a:ext cx="7691449" cy="397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PRIMIJENJENI UPITNICI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Primijenjeni upitnici:</a:t>
            </a:r>
            <a:endParaRPr/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SzPct val="100000"/>
              <a:buAutoNum type="arabicPeriod"/>
            </a:pPr>
            <a:r>
              <a:rPr lang="hr"/>
              <a:t>Upitnik za učitelje učenika razredne nastave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hr"/>
              <a:t>Upitnik za učitelje učenika predmetne nastave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hr"/>
              <a:t>Upitnik za učitelje učenika u skupinama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hr"/>
              <a:t>Upitnik za roditelje učenika razredne nastave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hr"/>
              <a:t>Upitnik za roditelje učenika predmetne nastave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hr"/>
              <a:t>Upitnik za roditelje učenika u skupinama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hr"/>
              <a:t>Upitnik za pomoćnike u nastavi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r"/>
              <a:t>Upitnici su se sastojali od 16  do  46 pitanja koja su ispitivala 6 različitih područja (odnos učenika prema drugim učenicima i školi; odnos učenika i učitelja; poučavanje i učenje; vrjednovanje učeničkog napretka i postignuća; odnos učitelja, roditelja i škole; planiranje i programiranje; radno ozračje)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hr"/>
              <a:t>Odgovaralo se na skali Likertovog tipa (1-nikada, 2-vrlo rijetko, 3-povremeno, 4-često, 5-uvijek), jedno pitanje otvorenog tipa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2"/>
          <p:cNvSpPr txBox="1"/>
          <p:nvPr>
            <p:ph type="title"/>
          </p:nvPr>
        </p:nvSpPr>
        <p:spPr>
          <a:xfrm>
            <a:off x="311700" y="21990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RODITELJI UČENIKA U SKUPINAMA PSA</a:t>
            </a:r>
            <a:endParaRPr/>
          </a:p>
        </p:txBody>
      </p:sp>
      <p:pic>
        <p:nvPicPr>
          <p:cNvPr id="231" name="Google Shape;231;p42" title="Grafik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975" y="846000"/>
            <a:ext cx="7970048" cy="414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3"/>
          <p:cNvSpPr txBox="1"/>
          <p:nvPr>
            <p:ph type="ctrTitle"/>
          </p:nvPr>
        </p:nvSpPr>
        <p:spPr>
          <a:xfrm>
            <a:off x="3096250" y="1093000"/>
            <a:ext cx="2951400" cy="297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 sz="2800"/>
              <a:t>VRJEDNOVANJE UČENIČKOG NAPRETKA I POSTIGNUĆA</a:t>
            </a:r>
            <a:endParaRPr sz="28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4"/>
          <p:cNvSpPr txBox="1"/>
          <p:nvPr>
            <p:ph type="title"/>
          </p:nvPr>
        </p:nvSpPr>
        <p:spPr>
          <a:xfrm>
            <a:off x="311700" y="144875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r" sz="2320"/>
              <a:t>UČITELJI UČENIKA RAZREDNE NASTAVE</a:t>
            </a:r>
            <a:endParaRPr sz="2320"/>
          </a:p>
        </p:txBody>
      </p:sp>
      <p:pic>
        <p:nvPicPr>
          <p:cNvPr id="242" name="Google Shape;242;p44" title="Grafik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6300" y="1017725"/>
            <a:ext cx="7391399" cy="3334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5"/>
          <p:cNvSpPr txBox="1"/>
          <p:nvPr>
            <p:ph type="title"/>
          </p:nvPr>
        </p:nvSpPr>
        <p:spPr>
          <a:xfrm>
            <a:off x="311700" y="8060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r" sz="2280"/>
              <a:t>RODITELJI UČENIKA RAZREDNE NASTAVE</a:t>
            </a:r>
            <a:endParaRPr sz="2280"/>
          </a:p>
        </p:txBody>
      </p:sp>
      <p:pic>
        <p:nvPicPr>
          <p:cNvPr id="248" name="Google Shape;248;p45" title="Grafik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7013" y="824575"/>
            <a:ext cx="7369977" cy="416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6"/>
          <p:cNvSpPr txBox="1"/>
          <p:nvPr>
            <p:ph type="title"/>
          </p:nvPr>
        </p:nvSpPr>
        <p:spPr>
          <a:xfrm>
            <a:off x="311700" y="203600"/>
            <a:ext cx="85206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r" sz="2220"/>
              <a:t>UČITELJI UČENIKA PREDMETNE NASTAVE</a:t>
            </a:r>
            <a:endParaRPr sz="2220"/>
          </a:p>
        </p:txBody>
      </p:sp>
      <p:pic>
        <p:nvPicPr>
          <p:cNvPr id="254" name="Google Shape;254;p46" title="Grafik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638" y="782300"/>
            <a:ext cx="7680724" cy="420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7"/>
          <p:cNvSpPr txBox="1"/>
          <p:nvPr>
            <p:ph type="title"/>
          </p:nvPr>
        </p:nvSpPr>
        <p:spPr>
          <a:xfrm>
            <a:off x="311700" y="15560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r" sz="2180"/>
              <a:t>RODITELJI UČENIKA PREDMETNE NASTAVE</a:t>
            </a:r>
            <a:endParaRPr sz="2180"/>
          </a:p>
        </p:txBody>
      </p:sp>
      <p:pic>
        <p:nvPicPr>
          <p:cNvPr id="260" name="Google Shape;260;p47" title="Grafik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138" y="781700"/>
            <a:ext cx="7755725" cy="4209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8"/>
          <p:cNvSpPr txBox="1"/>
          <p:nvPr>
            <p:ph type="title"/>
          </p:nvPr>
        </p:nvSpPr>
        <p:spPr>
          <a:xfrm>
            <a:off x="311700" y="252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r" sz="2220"/>
              <a:t>UČITELJI UČENIKA U SKUPINAMA</a:t>
            </a:r>
            <a:endParaRPr sz="218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320"/>
          </a:p>
        </p:txBody>
      </p:sp>
      <p:pic>
        <p:nvPicPr>
          <p:cNvPr id="266" name="Google Shape;266;p48" title="Grafik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138" y="824850"/>
            <a:ext cx="7605726" cy="4166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9"/>
          <p:cNvSpPr txBox="1"/>
          <p:nvPr>
            <p:ph type="title"/>
          </p:nvPr>
        </p:nvSpPr>
        <p:spPr>
          <a:xfrm>
            <a:off x="311700" y="144875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r" sz="2280"/>
              <a:t>RODITELJI UČENIKA U SKUPINAMA</a:t>
            </a:r>
            <a:endParaRPr sz="2280"/>
          </a:p>
        </p:txBody>
      </p:sp>
      <p:pic>
        <p:nvPicPr>
          <p:cNvPr id="272" name="Google Shape;272;p49" title="Grafik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413" y="717400"/>
            <a:ext cx="7777177" cy="422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0"/>
          <p:cNvSpPr txBox="1"/>
          <p:nvPr>
            <p:ph type="title"/>
          </p:nvPr>
        </p:nvSpPr>
        <p:spPr>
          <a:xfrm>
            <a:off x="311700" y="327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r" sz="2120"/>
              <a:t>UČITELJI UČENIKA U SKUPINAMA PSA</a:t>
            </a:r>
            <a:endParaRPr sz="2120"/>
          </a:p>
        </p:txBody>
      </p:sp>
      <p:pic>
        <p:nvPicPr>
          <p:cNvPr id="278" name="Google Shape;278;p50" title="Grafik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513" y="899850"/>
            <a:ext cx="7444974" cy="40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1"/>
          <p:cNvSpPr txBox="1"/>
          <p:nvPr>
            <p:ph type="title"/>
          </p:nvPr>
        </p:nvSpPr>
        <p:spPr>
          <a:xfrm>
            <a:off x="311700" y="1234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r" sz="2180"/>
              <a:t>RODITELJI UČENIKA U SKUPINAMA PSA</a:t>
            </a:r>
            <a:endParaRPr sz="1779"/>
          </a:p>
        </p:txBody>
      </p:sp>
      <p:pic>
        <p:nvPicPr>
          <p:cNvPr id="284" name="Google Shape;284;p51" title="Grafik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4575" y="749550"/>
            <a:ext cx="7294849" cy="424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ctrTitle"/>
          </p:nvPr>
        </p:nvSpPr>
        <p:spPr>
          <a:xfrm>
            <a:off x="3096250" y="1093000"/>
            <a:ext cx="2951400" cy="297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ODNOS UČENIKA PREMA DRUGIM UČENICIMA I ŠKOLI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2"/>
          <p:cNvSpPr txBox="1"/>
          <p:nvPr>
            <p:ph type="ctrTitle"/>
          </p:nvPr>
        </p:nvSpPr>
        <p:spPr>
          <a:xfrm>
            <a:off x="3096250" y="1093000"/>
            <a:ext cx="2951400" cy="297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 sz="2800"/>
              <a:t>ODNOS UČITELJA, RODITELJA I ŠKOLE</a:t>
            </a:r>
            <a:endParaRPr sz="28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3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UČITELJI UČENIKA RAZREDNE NASTAVE</a:t>
            </a:r>
            <a:endParaRPr/>
          </a:p>
        </p:txBody>
      </p:sp>
      <p:pic>
        <p:nvPicPr>
          <p:cNvPr id="295" name="Google Shape;295;p53" title="Grafik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463" y="1017725"/>
            <a:ext cx="8143079" cy="397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4"/>
          <p:cNvSpPr txBox="1"/>
          <p:nvPr>
            <p:ph type="title"/>
          </p:nvPr>
        </p:nvSpPr>
        <p:spPr>
          <a:xfrm>
            <a:off x="311700" y="2520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RODITELJI UČENIKA RAZREDNE NASTAVE</a:t>
            </a:r>
            <a:endParaRPr/>
          </a:p>
        </p:txBody>
      </p:sp>
      <p:pic>
        <p:nvPicPr>
          <p:cNvPr id="301" name="Google Shape;301;p54" title="Grafik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413" y="878150"/>
            <a:ext cx="7777175" cy="411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r" sz="2380"/>
              <a:t>UČITELJI UČENIKA PREDMETNE NASTAVE (RAZREDNICI)</a:t>
            </a:r>
            <a:endParaRPr sz="2380"/>
          </a:p>
        </p:txBody>
      </p:sp>
      <p:pic>
        <p:nvPicPr>
          <p:cNvPr id="307" name="Google Shape;307;p55" title="Grafik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463" y="1017725"/>
            <a:ext cx="8143079" cy="397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6"/>
          <p:cNvSpPr txBox="1"/>
          <p:nvPr>
            <p:ph type="title"/>
          </p:nvPr>
        </p:nvSpPr>
        <p:spPr>
          <a:xfrm>
            <a:off x="311700" y="198475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RODITELJI UČENIKA PREDMETNE NASTAVE</a:t>
            </a:r>
            <a:endParaRPr/>
          </a:p>
        </p:txBody>
      </p:sp>
      <p:pic>
        <p:nvPicPr>
          <p:cNvPr id="313" name="Google Shape;313;p56" title="Grafik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288" y="824575"/>
            <a:ext cx="7541425" cy="4166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UČITELJI UČENIKA U SKUPINAMA</a:t>
            </a:r>
            <a:endParaRPr sz="228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9" name="Google Shape;319;p57" title="Grafik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050" y="1017725"/>
            <a:ext cx="7937901" cy="397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8"/>
          <p:cNvSpPr txBox="1"/>
          <p:nvPr>
            <p:ph type="title"/>
          </p:nvPr>
        </p:nvSpPr>
        <p:spPr>
          <a:xfrm>
            <a:off x="311700" y="209175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RODITELJI UČENIKA U SKUPINAMA</a:t>
            </a:r>
            <a:endParaRPr/>
          </a:p>
        </p:txBody>
      </p:sp>
      <p:pic>
        <p:nvPicPr>
          <p:cNvPr id="325" name="Google Shape;325;p58" title="Grafik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475" y="835275"/>
            <a:ext cx="8045049" cy="415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UČITELJI UČENIKA U SKUPINAMA PSA</a:t>
            </a:r>
            <a:endParaRPr/>
          </a:p>
        </p:txBody>
      </p:sp>
      <p:pic>
        <p:nvPicPr>
          <p:cNvPr id="331" name="Google Shape;331;p59" title="Grafik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3450" y="1017450"/>
            <a:ext cx="7177100" cy="3973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6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RODITELJI UČENIKA U SKUPINAMA PSA</a:t>
            </a:r>
            <a:endParaRPr/>
          </a:p>
        </p:txBody>
      </p:sp>
      <p:pic>
        <p:nvPicPr>
          <p:cNvPr id="337" name="Google Shape;337;p60" title="Grafik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2250" y="1017450"/>
            <a:ext cx="7379500" cy="3973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61"/>
          <p:cNvSpPr txBox="1"/>
          <p:nvPr>
            <p:ph type="ctrTitle"/>
          </p:nvPr>
        </p:nvSpPr>
        <p:spPr>
          <a:xfrm>
            <a:off x="3096250" y="1093000"/>
            <a:ext cx="2951400" cy="297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 sz="2500"/>
              <a:t>PLANIRANJE I PROGRAMIRANJE</a:t>
            </a:r>
            <a:endParaRPr sz="2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220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r" sz="2420"/>
              <a:t>UČITELJI UČENIKA RAZREDNE NASTAVE</a:t>
            </a:r>
            <a:endParaRPr sz="2420"/>
          </a:p>
        </p:txBody>
      </p:sp>
      <p:pic>
        <p:nvPicPr>
          <p:cNvPr id="83" name="Google Shape;83;p17" title="Grafik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713" y="987975"/>
            <a:ext cx="8334563" cy="404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6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UČITELJI UČENIKA RAZREDNE NASTAVE</a:t>
            </a:r>
            <a:endParaRPr/>
          </a:p>
        </p:txBody>
      </p:sp>
      <p:pic>
        <p:nvPicPr>
          <p:cNvPr id="348" name="Google Shape;348;p62" title="Grafik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188" y="1017725"/>
            <a:ext cx="7797631" cy="397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63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UČITELJI UČENIKA PREDMETNE NASTAVE</a:t>
            </a:r>
            <a:endParaRPr/>
          </a:p>
        </p:txBody>
      </p:sp>
      <p:pic>
        <p:nvPicPr>
          <p:cNvPr id="354" name="Google Shape;354;p63" title="Grafik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200" y="1017725"/>
            <a:ext cx="7873601" cy="397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6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UČITELJI UČENIKA U SKUPINAMA</a:t>
            </a:r>
            <a:endParaRPr sz="228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0" name="Google Shape;360;p64" title="Grafik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125" y="1017725"/>
            <a:ext cx="7905750" cy="397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UČITELJI UČENIKA U SKUPINAMA PSA</a:t>
            </a:r>
            <a:endParaRPr/>
          </a:p>
        </p:txBody>
      </p:sp>
      <p:pic>
        <p:nvPicPr>
          <p:cNvPr id="366" name="Google Shape;366;p65" title="Grafik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925" y="1017450"/>
            <a:ext cx="7702152" cy="3973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6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ŠTO KAŽU UČITELJI?</a:t>
            </a:r>
            <a:endParaRPr/>
          </a:p>
        </p:txBody>
      </p:sp>
      <p:sp>
        <p:nvSpPr>
          <p:cNvPr id="372" name="Google Shape;372;p6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">
                <a:solidFill>
                  <a:schemeClr val="dk1"/>
                </a:solidFill>
              </a:rPr>
              <a:t>“Ako imate za napisati nešto što nije obuhvaćeno ovim upitnikom, a smatrate da bi moglo doprinijeti poboljšanju rada Vaše škole, možete to učiniti u nastavku:”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Profesionalniji odnos u radu i svakodnevnoj komunikaciji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Rad s učenicima staviti na prvo mjesto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Digitalizacija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Primjerenija komunikacija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ŠTO KAŽU RODITELJI?</a:t>
            </a:r>
            <a:endParaRPr/>
          </a:p>
        </p:txBody>
      </p:sp>
      <p:sp>
        <p:nvSpPr>
          <p:cNvPr id="378" name="Google Shape;378;p6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">
                <a:solidFill>
                  <a:schemeClr val="dk1"/>
                </a:solidFill>
              </a:rPr>
              <a:t>“Ako imate za napisati nešto što nije obuhvaćeno ovim upitnikom, a smatrate da bi to bilo dobro spomenuti zbog poboljšanja rada naše škole, možete to učiniti u nastavku:”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r"/>
              <a:t>“Poštovanje, ovo je mišljenje dosadašnjih učitelja od Nataše. Na žalost vas kao osobu još nismo upoznali osobno. Ali ipak po razgovoru s Natašom i razgovorom preko telefona, nismo u mogućnosti ocijeniti vaš kompletan rad. Unaprijed hvala.”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r"/>
              <a:t>“Pohvale u svakom slučaju svima Vama, stvarno ste profesionalni i radite svoj posao kako treba. U slučaju mog djeteta možda malo više izlazaka van, šetnja, izlazak u trgovinu s djecom, kazalište, pošta itd., tu nije samostalan i treba mu velika potpora, malo više socijalizacije, tj. uključivanjem u neku zajednicu. U svakom slučaju, ja kao roditelj sam zadovoljna sa Vama svima jer je i moje dijete zadovoljno, pohvaljivano i ima svu potporu i kad nešto može i kad ne može napraviti i tu se uzdiže i ide naprijed. Tu u školi svaki učenik je vrijedan i prihvaćen. Sve pohvale još jednom. Samo tako nastavite-hvala Vam.”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r"/>
              <a:t>“Neke od odgovora nisam zaokružila zato što se radi o neverbalnom djetetu, pa ga ne mogu ispitati što se taj tren dogodilo u školi s obzirom da roditelji nemaju pravo pristupa u školu zbog epidemioloških mjera. Isto tako mislim da se ne bi smjeli često mijenjati učitelji i osobni asistenti (ako su učenici i roditelji zadovoljni) iz razloga što pojedina djeca teže prihvaćaju druge osobe, a procedura upoznavanja sa drugim učiteljima je dugotrajan proces.”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r"/>
              <a:t>“Nemam primjedbi, samo pohvale za trud sa učenicima!”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r"/>
              <a:t>“Super ste, sve najbolje i učiteljica i ostali što pomažu mom djetetu. Hvala.”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r"/>
              <a:t>“Trebate više surađivati s djecom radi njihova napretka.”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r"/>
              <a:t>“Ja bih predložila što više (po mogućnosti) škole u prirodi. Hvala!”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hr"/>
              <a:t>“Na neka pitanja nam nije bilo lako odgovoriti pošto nam je dijete neverbalno. Općenito, zadovoljni smo sa školom, a i dijete je sretno. Jedini problem trenutno je ponekad prijevoz, zbog pandemije ide u školu svaki drugi dan, a zbog kvarova kombija i drugih razloga, odlasci u školu znaju biti i rjeđi.”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8"/>
          <p:cNvSpPr txBox="1"/>
          <p:nvPr>
            <p:ph type="ctrTitle"/>
          </p:nvPr>
        </p:nvSpPr>
        <p:spPr>
          <a:xfrm>
            <a:off x="3096250" y="1093000"/>
            <a:ext cx="2951400" cy="297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 sz="4600"/>
              <a:t>RADNO OZRAČJE</a:t>
            </a:r>
            <a:endParaRPr sz="48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69"/>
          <p:cNvSpPr txBox="1"/>
          <p:nvPr>
            <p:ph type="title"/>
          </p:nvPr>
        </p:nvSpPr>
        <p:spPr>
          <a:xfrm>
            <a:off x="311700" y="144875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RADNO OZRAČJE UČITELJI</a:t>
            </a:r>
            <a:endParaRPr/>
          </a:p>
        </p:txBody>
      </p:sp>
      <p:pic>
        <p:nvPicPr>
          <p:cNvPr id="389" name="Google Shape;389;p69" title="Grafik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501" y="821550"/>
            <a:ext cx="7442573" cy="4233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7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RADNO OZRAČJE POMOĆNICI</a:t>
            </a:r>
            <a:endParaRPr/>
          </a:p>
        </p:txBody>
      </p:sp>
      <p:pic>
        <p:nvPicPr>
          <p:cNvPr id="395" name="Google Shape;395;p70" title="Grafik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4063" y="1017450"/>
            <a:ext cx="6195884" cy="382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7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POMOĆNICI U NASTAVI-OSTALA PITANJA</a:t>
            </a:r>
            <a:endParaRPr/>
          </a:p>
        </p:txBody>
      </p:sp>
      <p:pic>
        <p:nvPicPr>
          <p:cNvPr id="401" name="Google Shape;401;p71" title="Grafik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1350" y="1017450"/>
            <a:ext cx="6641298" cy="397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59175"/>
            <a:ext cx="8520600" cy="80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r" sz="2280"/>
              <a:t>RODITELJI UČENIKA RAZREDNE NASTAVE</a:t>
            </a:r>
            <a:endParaRPr sz="2280"/>
          </a:p>
        </p:txBody>
      </p:sp>
      <p:pic>
        <p:nvPicPr>
          <p:cNvPr id="89" name="Google Shape;89;p18" title="Grafik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938" y="781700"/>
            <a:ext cx="7552125" cy="420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7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ŠTO KAŽU POMOĆNICI?</a:t>
            </a:r>
            <a:endParaRPr/>
          </a:p>
        </p:txBody>
      </p:sp>
      <p:sp>
        <p:nvSpPr>
          <p:cNvPr id="407" name="Google Shape;407;p7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U svom radu zadovoljan/na sam s…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r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Svim navedenim, radnim okruženjem, suradnjom s učiteljima i stručnom službom škole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r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Volim djecu i sretna sam jer imam priliku raditi i pomagati u njihovom razvitku. Oduševljena sam odnosom učitelja i stručnog kadra škole prema asistentima.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r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Jasno određenom i definiranom ulogom PUN. Kvalitetnom suradnjom s djelatnicima škole.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r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Podrškom i pomoći učiteljice i učitelja i svih ostalih djelatnika škole, pozitivnim okružjem i jasno definiranim zadacima.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r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Poticajnim ozračjem u školi, svojim odnosom s učenicima i pristupom ravnateljice prema nama pomoćnicima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r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 tim što dobivam redovnu plaću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r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 svime!!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r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 svom radu sam zadovoljna s radnim okruženjem koje je vrlo poticajno. Zadovoljna sam i s napretkom učenice s kojom radim.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r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Radnim okruženjem, suradnjom s djelatnicima škole i stručnom službom, kvalitetnim odnosom prema pomoćnicima.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hr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Načinom rada s djecom i odnosom s učiteljima i ostalim djelatnicima škole.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7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U svom radu nisam zadovoljan/na s…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r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Financijskim aspektom i svojim radnim pravima, ali to nije u nadležnosti škole. Što se tiče škole nemam primjedbi.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r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Međuljudskim odnosima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hr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Nisam zadovoljna s našim radnim statusom gdje smo prijavljeni na rad na određeno vrijeme.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74"/>
          <p:cNvSpPr txBox="1"/>
          <p:nvPr>
            <p:ph idx="1" type="body"/>
          </p:nvPr>
        </p:nvSpPr>
        <p:spPr>
          <a:xfrm>
            <a:off x="311700" y="1400075"/>
            <a:ext cx="8520600" cy="31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r" sz="4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ŠKOLSKI RAZVOJNI PLAN ZA 2021.-2022.</a:t>
            </a:r>
            <a:endParaRPr b="1" sz="42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2" name="Google Shape;422;p75"/>
          <p:cNvGraphicFramePr/>
          <p:nvPr/>
        </p:nvGraphicFramePr>
        <p:xfrm>
          <a:off x="208525" y="142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{37519141-4A8F-43C8-AB0F-1433FB5AB087}</a:tableStyleId>
              </a:tblPr>
              <a:tblGrid>
                <a:gridCol w="874875"/>
                <a:gridCol w="1053875"/>
                <a:gridCol w="4462450"/>
                <a:gridCol w="1104000"/>
                <a:gridCol w="1305075"/>
              </a:tblGrid>
              <a:tr h="360725">
                <a:tc gridSpan="5"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hr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TABLICA ŠKOLSKOG RAZVOJNOG PLANA ZA ŠKOLSKU GODINU 2021./2022.</a:t>
                      </a:r>
                      <a:endParaRPr b="1"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25400" marB="25400" marR="38100" marL="38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hMerge="1"/>
                <a:tc hMerge="1"/>
                <a:tc hMerge="1"/>
                <a:tc hMerge="1"/>
              </a:tr>
              <a:tr h="916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hr" sz="11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Prioritetno područje</a:t>
                      </a:r>
                      <a:endParaRPr sz="11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25400" marB="25400" marR="38100" marL="38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hr" sz="11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Ciljevi</a:t>
                      </a:r>
                      <a:endParaRPr sz="11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25400" marB="25400" marR="38100" marL="38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hr" sz="11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Metode i aktivnosti za ostvarivanje ciljeva</a:t>
                      </a:r>
                      <a:endParaRPr sz="11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25400" marB="25400" marR="38100" marL="38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hr" sz="11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Datum do kojega će se cilj ostvariti</a:t>
                      </a:r>
                      <a:endParaRPr sz="11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25400" marB="25400" marR="38100" marL="38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hr" sz="11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Mjerljivi pokazatelji ostvarivanja ciljeva</a:t>
                      </a:r>
                      <a:endParaRPr sz="11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25400" marB="25400" marR="38100" marL="38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26B"/>
                    </a:solidFill>
                  </a:tcPr>
                </a:tc>
              </a:tr>
              <a:tr h="34931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hr" sz="11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Prijateljski odnos i poštovanje</a:t>
                      </a:r>
                      <a:endParaRPr sz="11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25400" marB="25400" marR="38100" marL="38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1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Poboljšati prijateljski odnos učitelja prema učenicima te povećati poštovanje učitelja prema učenicima </a:t>
                      </a:r>
                      <a:endParaRPr sz="11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25400" marB="25400" marR="38100" marL="38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1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Iznijeti učiteljima dobivene rezultate na UV te vjerovati da će samo saznanje o mišljenju roditelja dovesti do samosvijesti i poboljšanja navedenih područja.</a:t>
                      </a:r>
                      <a:endParaRPr sz="11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1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Potaknuti učitelje da omoguće učenicima veću slobodu izražavanja mišljenja te ih potaknuti na uvažavanje tog mišljenja, a u svakodnevan rad uvesti aktivnosti kojima će se graditi prijateljski odnos s učenicima.</a:t>
                      </a:r>
                      <a:endParaRPr sz="11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hr" sz="11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Kroz sat razrednika provoditi radionice kroz koje će se raditi na jačanju prijateljskog odnosa i poštovanja između učitelja i učenika, a u tom procesu omogućiti učiteljima aktivnu suradnju sa stručnim suradnicima (u pripremi i provedbi radionica, izlaganju provedenih aktivnosti na razrednim vijećima u cilju razmjene iskustva i poboljšanja kvalitete rada).</a:t>
                      </a:r>
                      <a:endParaRPr sz="11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25400" marB="25400" marR="38100" marL="38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hr" sz="11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Do kraja ove školske godine</a:t>
                      </a:r>
                      <a:endParaRPr sz="11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25400" marB="25400" marR="38100" marL="38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1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Razrednici na kraju godine mogu provesti anketu o zadovoljstvu roditelja odnosom i poštovanjem prema učenicima</a:t>
                      </a:r>
                      <a:endParaRPr sz="11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hr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U budućnosti kroz upitnike samovrjednovanja</a:t>
                      </a:r>
                      <a:endParaRPr sz="11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25400" marB="25400" marR="38100" marL="38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7" name="Google Shape;427;p76"/>
          <p:cNvGraphicFramePr/>
          <p:nvPr/>
        </p:nvGraphicFramePr>
        <p:xfrm>
          <a:off x="208525" y="142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{37519141-4A8F-43C8-AB0F-1433FB5AB087}</a:tableStyleId>
              </a:tblPr>
              <a:tblGrid>
                <a:gridCol w="964225"/>
                <a:gridCol w="964525"/>
                <a:gridCol w="4462450"/>
                <a:gridCol w="1104000"/>
                <a:gridCol w="1305075"/>
              </a:tblGrid>
              <a:tr h="360725">
                <a:tc gridSpan="5"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hr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TABLICA ŠKOLSKOG RAZVOJNOG PLANA ZA ŠKOLSKU GODINU 2021./2022.</a:t>
                      </a:r>
                      <a:endParaRPr b="1"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25400" marB="25400" marR="38100" marL="38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hMerge="1"/>
                <a:tc hMerge="1"/>
                <a:tc hMerge="1"/>
                <a:tc hMerge="1"/>
              </a:tr>
              <a:tr h="916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hr" sz="11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Prioritetno područje</a:t>
                      </a:r>
                      <a:endParaRPr sz="11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25400" marB="25400" marR="38100" marL="38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hr" sz="11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Ciljevi</a:t>
                      </a:r>
                      <a:endParaRPr sz="11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25400" marB="25400" marR="38100" marL="38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hr" sz="11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Metode i aktivnosti za ostvarivanje ciljeva</a:t>
                      </a:r>
                      <a:endParaRPr sz="11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25400" marB="25400" marR="38100" marL="38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hr" sz="11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Datum do kojega će se cilj ostvariti</a:t>
                      </a:r>
                      <a:endParaRPr sz="11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25400" marB="25400" marR="38100" marL="38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hr" sz="11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Mjerljivi pokazatelji ostvarivanja ciljeva</a:t>
                      </a:r>
                      <a:endParaRPr sz="11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25400" marB="25400" marR="38100" marL="38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26B"/>
                    </a:solidFill>
                  </a:tcPr>
                </a:tc>
              </a:tr>
              <a:tr h="34931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hr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Objektivno vrednovanje i praćenje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25400" marB="25400" marR="38100" marL="38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Povećati svijest roditelja o načinima vrednovanja i praćenja učenika, poboljšati načine objektivnog vrednovanja i praćenja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25400" marB="25400" marR="38100" marL="38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hr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Potaknuti učitelje da s roditeljima iskomuniciraju kriterije i načine vrednovanja i praćenja učenika, uvrstiti u dnevni red roditeljskog sastanka “Kriterije vrednovanja” za pojedini odjel, te detaljno objasniti roditeljima, pozvati učitelje koji sumnjaju u vlastito objektivno procjenjivanje da se obrate za pomoć, razgovarati o sustavu objektivnog vrednovanja i praćenja na razrednim vijećima.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25400" marB="25400" marR="38100" marL="38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hr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Do kraja ove školske godine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25400" marB="25400" marR="38100" marL="38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hr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Razrednici na kraju godine mogu provesti anketu o mišljenju roditelja o objektivnom vrednovanju i praćenju učenika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25400" marB="25400" marR="38100" marL="38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2" name="Google Shape;432;p77"/>
          <p:cNvGraphicFramePr/>
          <p:nvPr/>
        </p:nvGraphicFramePr>
        <p:xfrm>
          <a:off x="208525" y="142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{37519141-4A8F-43C8-AB0F-1433FB5AB087}</a:tableStyleId>
              </a:tblPr>
              <a:tblGrid>
                <a:gridCol w="964225"/>
                <a:gridCol w="964525"/>
                <a:gridCol w="4462450"/>
                <a:gridCol w="1104000"/>
                <a:gridCol w="1305075"/>
              </a:tblGrid>
              <a:tr h="360725">
                <a:tc gridSpan="5"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hr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TABLICA ŠKOLSKOG RAZVOJNOG PLANA ZA ŠKOLSKU GODINU 2021./2022.</a:t>
                      </a:r>
                      <a:endParaRPr b="1"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25400" marB="25400" marR="38100" marL="38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hMerge="1"/>
                <a:tc hMerge="1"/>
                <a:tc hMerge="1"/>
                <a:tc hMerge="1"/>
              </a:tr>
              <a:tr h="916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hr" sz="11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Prioritetno područje</a:t>
                      </a:r>
                      <a:endParaRPr sz="11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25400" marB="25400" marR="38100" marL="38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hr" sz="11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Ciljevi</a:t>
                      </a:r>
                      <a:endParaRPr sz="11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25400" marB="25400" marR="38100" marL="38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hr" sz="11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Metode i aktivnosti za ostvarivanje ciljeva</a:t>
                      </a:r>
                      <a:endParaRPr sz="11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25400" marB="25400" marR="38100" marL="38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hr" sz="11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Datum do kojega će se cilj ostvariti</a:t>
                      </a:r>
                      <a:endParaRPr sz="11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25400" marB="25400" marR="38100" marL="38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hr" sz="11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Mjerljivi pokazatelji ostvarivanja ciljeva</a:t>
                      </a:r>
                      <a:endParaRPr sz="11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25400" marB="25400" marR="38100" marL="38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26B"/>
                    </a:solidFill>
                  </a:tcPr>
                </a:tc>
              </a:tr>
              <a:tr h="34931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hr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Integracija sadržaja i suradnja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25400" marB="25400" marR="38100" marL="38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hr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Potaknuti integraciju sadržaja i suradnju među učiteljima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25400" marB="25400" marR="38100" marL="38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hr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Iznijeti učiteljima rezultate ankete te ih potaknuti na međusobnu komunikaciju, planiranje i integraciju sadržaja različitih predmeta kroz mjesečne sastanke na razini Razrednih vijeća koje će krajem tekućeg mjeseca organizirati voditelji Razrednih vijeća za sljedeći mjesec.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25400" marB="25400" marR="38100" marL="38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hr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Do kraja ove školske godine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25400" marB="25400" marR="38100" marL="38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Učitelji bi mogli izvijestiti o suradnji i integraciji sadržaja koje su tokom godine proveli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hr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U budućnosti kroz upitnike samovrjednovanja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25400" marB="25400" marR="38100" marL="38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7" name="Google Shape;437;p78"/>
          <p:cNvGraphicFramePr/>
          <p:nvPr/>
        </p:nvGraphicFramePr>
        <p:xfrm>
          <a:off x="208525" y="197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{37519141-4A8F-43C8-AB0F-1433FB5AB087}</a:tableStyleId>
              </a:tblPr>
              <a:tblGrid>
                <a:gridCol w="964225"/>
                <a:gridCol w="964525"/>
                <a:gridCol w="4462450"/>
                <a:gridCol w="1104000"/>
                <a:gridCol w="1305075"/>
              </a:tblGrid>
              <a:tr h="354400">
                <a:tc gridSpan="5"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hr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TABLICA ŠKOLSKOG RAZVOJNOG PLANA ZA ŠKOLSKU GODINU 2021./2022.</a:t>
                      </a:r>
                      <a:endParaRPr b="1"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25400" marB="25400" marR="38100" marL="38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hMerge="1"/>
                <a:tc hMerge="1"/>
                <a:tc hMerge="1"/>
                <a:tc hMerge="1"/>
              </a:tr>
              <a:tr h="9006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hr" sz="11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Prioritetno područje</a:t>
                      </a:r>
                      <a:endParaRPr sz="11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25400" marB="25400" marR="38100" marL="38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hr" sz="11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Ciljevi</a:t>
                      </a:r>
                      <a:endParaRPr sz="11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25400" marB="25400" marR="38100" marL="38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hr" sz="11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Metode i aktivnosti za ostvarivanje ciljeva</a:t>
                      </a:r>
                      <a:endParaRPr sz="11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25400" marB="25400" marR="38100" marL="38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hr" sz="11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Datum do kojega će se cilj ostvariti</a:t>
                      </a:r>
                      <a:endParaRPr sz="11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25400" marB="25400" marR="38100" marL="38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hr" sz="11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Mjerljivi pokazatelji ostvarivanja ciljeva</a:t>
                      </a:r>
                      <a:endParaRPr sz="11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25400" marB="25400" marR="38100" marL="38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26B"/>
                    </a:solidFill>
                  </a:tcPr>
                </a:tc>
              </a:tr>
              <a:tr h="3402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l">
                        <a:lnSpc>
                          <a:spcPct val="107916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hr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Suradnja s roditeljima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25400" marB="25400" marR="38100" marL="38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Povećati suradnju s roditeljima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hr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Osmisliti projekt za suradnju s roditeljima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25400" marB="25400" marR="38100" marL="38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Potaknuti učitelje na suradnju s roditeljima te na organiziranje radionica/predavanja za roditelje o aktualnim temama. Pozvati učitelje na suradnju sa stručnim suradnicima kroz individualne razgovore, razmjenu iskustava i savjetovanje u rješavanju svakodnevnih situacija. </a:t>
                      </a:r>
                      <a:r>
                        <a:rPr lang="hr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Obavijestiti učitelje kako po potrebi mogu pozvati stručnog suradnika na roditeljski sastanak kako bi s roditeljima obradio relevantne teme.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hr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Izraditi program projekta za suradnju s roditeljima, imenovati ga (bio bi na nivou projekta koji bi se mogao ubuduće uvrstiti u Školski kurikulum). Osmisliti program koji uključuje </a:t>
                      </a:r>
                      <a:r>
                        <a:rPr lang="hr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savjetovanja, radionice, predavanja, međuroditeljsku podrška i sl. (već smo provodili neke od navedenih oblika suradnje i podrške, ali bismo sad to uobličili, povezali i stavili na veću razinu - reprezentativnije)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25400" marB="25400" marR="38100" marL="38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Tijekom školske godine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hr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Tijekom školske godine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25400" marB="25400" marR="38100" marL="38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Usmeno izvještavanje učitelja na razrednim vijećima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Pismena izvješća stručnih suradnika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hr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U budućnosti kroz upitnike samovrjednovanja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25400" marB="25400" marR="38100" marL="38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2" name="Google Shape;442;p79"/>
          <p:cNvGraphicFramePr/>
          <p:nvPr/>
        </p:nvGraphicFramePr>
        <p:xfrm>
          <a:off x="208525" y="197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{37519141-4A8F-43C8-AB0F-1433FB5AB087}</a:tableStyleId>
              </a:tblPr>
              <a:tblGrid>
                <a:gridCol w="1053575"/>
                <a:gridCol w="875175"/>
                <a:gridCol w="4462450"/>
                <a:gridCol w="1104000"/>
                <a:gridCol w="1305075"/>
              </a:tblGrid>
              <a:tr h="354400">
                <a:tc gridSpan="5"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hr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TABLICA ŠKOLSKOG RAZVOJNOG PLANA ZA ŠKOLSKU GODINU 2021./2022.</a:t>
                      </a:r>
                      <a:endParaRPr b="1"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25400" marB="25400" marR="38100" marL="38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hMerge="1"/>
                <a:tc hMerge="1"/>
                <a:tc hMerge="1"/>
                <a:tc hMerge="1"/>
              </a:tr>
              <a:tr h="9006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hr" sz="11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Prioritetno područje</a:t>
                      </a:r>
                      <a:endParaRPr sz="11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25400" marB="25400" marR="38100" marL="38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hr" sz="11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Ciljevi</a:t>
                      </a:r>
                      <a:endParaRPr sz="11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25400" marB="25400" marR="38100" marL="38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hr" sz="11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Metode i aktivnosti za ostvarivanje ciljeva</a:t>
                      </a:r>
                      <a:endParaRPr sz="11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25400" marB="25400" marR="38100" marL="38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hr" sz="11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Datum do kojega će se cilj ostvariti</a:t>
                      </a:r>
                      <a:endParaRPr sz="11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25400" marB="25400" marR="38100" marL="38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hr" sz="11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Mjerljivi pokazatelji ostvarivanja ciljeva</a:t>
                      </a:r>
                      <a:endParaRPr sz="11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25400" marB="25400" marR="38100" marL="38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26B"/>
                    </a:solidFill>
                  </a:tcPr>
                </a:tc>
              </a:tr>
              <a:tr h="3402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hr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Izvanučionička nastava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25400" marB="25400" marR="38100" marL="38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hr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Povećati učestalost izvođenja učioničke nastave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25400" marB="25400" marR="38100" marL="38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Uputiti učitelje u potrebu i želju roditelja za izvođenjem više izvanučioničke nastave za učenike, osigurati potrebne uvjete za izvođenjem takve nastave.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hr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Pozvati i poticati roditelje na aktivno sudjelovanje u izvođenju izvanučioničke nastave, ovisno o temi (u pripremi učenika, sudjelovanju u aktivnosti, evaluaciji provedenih aktivnosti, povratnim informacijama o zadovoljstvu provedenog).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25400" marB="25400" marR="38100" marL="38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hr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Tijekom ove školske godine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25400" marB="25400" marR="38100" marL="38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Učitelji mogu tražiti povratnu informaciju roditelja o zadovoljstvu izvođenja izvanučioničke nastave.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U budućnosti kroz upitnike samovrjednovanja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25400" marB="25400" marR="38100" marL="38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7" name="Google Shape;447;p80"/>
          <p:cNvGraphicFramePr/>
          <p:nvPr/>
        </p:nvGraphicFramePr>
        <p:xfrm>
          <a:off x="171863" y="142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{37519141-4A8F-43C8-AB0F-1433FB5AB087}</a:tableStyleId>
              </a:tblPr>
              <a:tblGrid>
                <a:gridCol w="1391150"/>
                <a:gridCol w="1312125"/>
                <a:gridCol w="3687925"/>
                <a:gridCol w="1104000"/>
                <a:gridCol w="1305075"/>
              </a:tblGrid>
              <a:tr h="332275">
                <a:tc gridSpan="5"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hr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TABLICA ŠKOLSKOG RAZVOJNOG PLANA ZA ŠKOLSKU GODINU 2021./2022.</a:t>
                      </a:r>
                      <a:endParaRPr b="1"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25400" marB="25400" marR="38100" marL="38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hMerge="1"/>
                <a:tc hMerge="1"/>
                <a:tc hMerge="1"/>
                <a:tc hMerge="1"/>
              </a:tr>
              <a:tr h="8444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hr" sz="11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Prioritetno područje</a:t>
                      </a:r>
                      <a:endParaRPr sz="11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25400" marB="25400" marR="38100" marL="38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hr" sz="11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Ciljevi</a:t>
                      </a:r>
                      <a:endParaRPr sz="11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25400" marB="25400" marR="38100" marL="38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hr" sz="11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Metode i aktivnosti za ostvarivanje ciljeva</a:t>
                      </a:r>
                      <a:endParaRPr sz="11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25400" marB="25400" marR="38100" marL="38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hr" sz="11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Datum do kojega će se cilj ostvariti</a:t>
                      </a:r>
                      <a:endParaRPr sz="11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25400" marB="25400" marR="38100" marL="38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hr" sz="11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Mjerljivi pokazatelji ostvarivanja ciljeva</a:t>
                      </a:r>
                      <a:endParaRPr sz="11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25400" marB="25400" marR="38100" marL="381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B26B"/>
                    </a:solidFill>
                  </a:tcPr>
                </a:tc>
              </a:tr>
              <a:tr h="34874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hr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Samovrjednovanje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25400" marB="25400" marR="38100" marL="38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hr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Kreiranje upitnika za provođenje samovrjednovanja koji bi odgovarali specifičnostima rada naše škole.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25400" marB="25400" marR="38100" marL="38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hr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Upitnike će izraditi članovi Tima za kvalitetu.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25400" marB="25400" marR="38100" marL="38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hr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Tijekom školske godine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25400" marB="25400" marR="38100" marL="38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Z</a:t>
                      </a:r>
                      <a:r>
                        <a:rPr lang="hr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atražiti mišljenje NCVVO o kvaliteti izrađenih upitnika i njihovoj primjenjivosti pri samovrednovanju u ustanovama sa istom populacijom.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U budućnosti provesti statističku provjeru valjanosti upitnika.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25400" marB="25400" marR="38100" marL="38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81"/>
          <p:cNvSpPr txBox="1"/>
          <p:nvPr>
            <p:ph type="title"/>
          </p:nvPr>
        </p:nvSpPr>
        <p:spPr>
          <a:xfrm>
            <a:off x="311700" y="1697950"/>
            <a:ext cx="8520600" cy="13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r" sz="5280"/>
              <a:t>HVALA NA POZORNOSTI!</a:t>
            </a:r>
            <a:endParaRPr sz="528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252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r" sz="2420"/>
              <a:t>UČITELJI UČENIKA PREDMETNE NASTAVE</a:t>
            </a:r>
            <a:endParaRPr sz="2220"/>
          </a:p>
        </p:txBody>
      </p:sp>
      <p:pic>
        <p:nvPicPr>
          <p:cNvPr id="95" name="Google Shape;95;p19" title="Grafikon"/>
          <p:cNvPicPr preferRelativeResize="0"/>
          <p:nvPr/>
        </p:nvPicPr>
        <p:blipFill rotWithShape="1">
          <a:blip r:embed="rId3">
            <a:alphaModFix/>
          </a:blip>
          <a:srcRect b="0" l="-4642" r="-3325" t="-5385"/>
          <a:stretch/>
        </p:blipFill>
        <p:spPr>
          <a:xfrm>
            <a:off x="489350" y="824825"/>
            <a:ext cx="8165300" cy="4187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311700" y="166325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r" sz="2280"/>
              <a:t>RODITELJI UČENIKA PREDMETNE NASTAVE</a:t>
            </a:r>
            <a:endParaRPr sz="2280"/>
          </a:p>
        </p:txBody>
      </p:sp>
      <p:pic>
        <p:nvPicPr>
          <p:cNvPr id="101" name="Google Shape;101;p20" title="Grafik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000" y="792425"/>
            <a:ext cx="7670002" cy="419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311700" y="252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r" sz="2280"/>
              <a:t>UČITELJI UČENIKA U SKUPINAMA</a:t>
            </a:r>
            <a:endParaRPr sz="2280"/>
          </a:p>
        </p:txBody>
      </p:sp>
      <p:pic>
        <p:nvPicPr>
          <p:cNvPr id="107" name="Google Shape;107;p21" title="Grafik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000" y="824850"/>
            <a:ext cx="7670001" cy="4166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